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66" r:id="rId14"/>
    <p:sldId id="267" r:id="rId15"/>
    <p:sldId id="271" r:id="rId16"/>
    <p:sldId id="272" r:id="rId17"/>
    <p:sldId id="268" r:id="rId18"/>
    <p:sldId id="274" r:id="rId19"/>
    <p:sldId id="279" r:id="rId20"/>
    <p:sldId id="273" r:id="rId21"/>
    <p:sldId id="275" r:id="rId22"/>
    <p:sldId id="276" r:id="rId23"/>
    <p:sldId id="277" r:id="rId24"/>
    <p:sldId id="278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6735"/>
  </p:normalViewPr>
  <p:slideViewPr>
    <p:cSldViewPr snapToGrid="0">
      <p:cViewPr varScale="1">
        <p:scale>
          <a:sx n="110" d="100"/>
          <a:sy n="110" d="100"/>
        </p:scale>
        <p:origin x="1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EC99A-ECAB-7A49-8FAD-29345D8DAA9A}" type="datetimeFigureOut">
              <a:rPr lang="en-US" smtClean="0"/>
              <a:t>3/31/25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8A6D4-FAF9-1444-BD4A-3039BDCA4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11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206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442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21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Treatments for COPD are generally pretty benign – so the main downside of this is that when the diagnosis is wrong, the real diagnosis is probably not being effectively addressed.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57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Blow as hard as you can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63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46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GLI calc: https://</a:t>
            </a:r>
            <a:r>
              <a:rPr lang="en-US" dirty="0" err="1"/>
              <a:t>gli-calculator.ersnet.org</a:t>
            </a:r>
            <a:r>
              <a:rPr lang="en-US" dirty="0"/>
              <a:t>/</a:t>
            </a:r>
            <a:r>
              <a:rPr lang="en-US" dirty="0" err="1"/>
              <a:t>index.html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583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Race-differences may largely – but not entirely – reflect systematic inequities rather than expected group norms with equal </a:t>
            </a:r>
          </a:p>
          <a:p>
            <a:r>
              <a:rPr lang="en-US" dirty="0"/>
              <a:t>Furthermore, defining race is problematic and has a poor track record.</a:t>
            </a:r>
          </a:p>
          <a:p>
            <a:endParaRPr lang="en-US" dirty="0"/>
          </a:p>
          <a:p>
            <a:r>
              <a:rPr lang="en-US" dirty="0"/>
              <a:t>So, have moved to using race neutral equations. </a:t>
            </a:r>
          </a:p>
          <a:p>
            <a:endParaRPr lang="en-US" dirty="0"/>
          </a:p>
          <a:p>
            <a:r>
              <a:rPr lang="en-US" dirty="0"/>
              <a:t>Some positive impacts for disadvantaged groups (e.g. Black patients w more transplant access, but many more disqualified from Firefighting)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44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effectLst/>
                <a:latin typeface="Helvetica Neue" panose="02000503000000020004" pitchFamily="2" charset="0"/>
              </a:rPr>
              <a:t>cardiac vs pulmonary limitation</a:t>
            </a:r>
          </a:p>
          <a:p>
            <a:r>
              <a:rPr lang="en-US" dirty="0">
                <a:effectLst/>
                <a:latin typeface="Helvetica Neue" panose="02000503000000020004" pitchFamily="2" charset="0"/>
              </a:rPr>
              <a:t>—&gt; implication, in most people, lungs can degrade in performance before limiting. Possible to have asymptomatic flow limitation. Especially if you’re not very </a:t>
            </a:r>
            <a:r>
              <a:rPr lang="en-US" dirty="0" err="1">
                <a:effectLst/>
                <a:latin typeface="Helvetica Neue" panose="02000503000000020004" pitchFamily="2" charset="0"/>
              </a:rPr>
              <a:t>cardiovascularly</a:t>
            </a:r>
            <a:r>
              <a:rPr lang="en-US" dirty="0">
                <a:effectLst/>
                <a:latin typeface="Helvetica Neue" panose="02000503000000020004" pitchFamily="2" charset="0"/>
              </a:rPr>
              <a:t> fit.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07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845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2FBD6-8140-6A71-B5D6-C7FC95F86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EAA84F-929F-7DA8-2CEA-CDBE2B1B9F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796BEF-5AE5-2992-C4E2-90B0B81DD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Other post-bd airway obstruction? Asthma, bronchiectasis, asymptomatic spirometric obstruction</a:t>
            </a:r>
          </a:p>
          <a:p>
            <a:r>
              <a:rPr lang="en-US" dirty="0"/>
              <a:t>Emphysema without obstruction? Pre-COPD</a:t>
            </a:r>
          </a:p>
          <a:p>
            <a:r>
              <a:rPr lang="en-US" dirty="0"/>
              <a:t>Chronic Bronchitis present in about 30% of people with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37904-07FE-5859-20B6-54D5D090ED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8A6D4-FAF9-1444-BD4A-3039BDCA414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6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3210A-E365-7AAB-AB20-9BCA41E5D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90AAA1-A71F-86CF-9269-CE1BF27CFA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76B7D1-3239-0B37-17B2-1E6FFE11D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5DD13-D1AE-1996-6F2D-F07CCF03C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77D3C-EC66-8B99-8E74-C3587398B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48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E9344-C675-042C-E931-F5AA0D3DE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0C283E-A86D-32E5-3BF3-B7C7030321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B4EE2-2B6C-C885-C29D-0228E4B83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A6908-6A02-4966-7666-EF35E8911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BD5AC2-AEF8-CFB7-F1F5-44A4527BE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43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A41FF0-D91B-8879-2827-C16D5447CD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0DF59D-06B5-5A16-869B-B003CCF192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2F01B-1D80-6098-6E4A-665633EE1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BF47E-9016-7E42-4B97-31FAAE250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CF816-90EA-49C6-642D-070AC8205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789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43624-EF7D-8BF1-F0A4-3E7D1E924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F2CF7-7787-F9F8-7BD6-9E8D4B2F6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4C82-52D6-2F92-6AEF-7AC6F2D86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F81C0-E1A7-306A-EB2D-4659010CA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30122-76EF-217E-CC6A-E42445155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265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D75B6-2A77-608A-5366-0D35E6CBD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3FEBDE-CE9F-3F22-ADCE-19906DD9D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BAB72-B542-3192-C285-7AB09C977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F6D0D-D9E4-C99A-27E7-BA55295E0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4361D-4DA9-B967-B147-03A18C61C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771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93075-64B3-D3AA-507F-EBBA26731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8C449-ABB6-72D8-DB98-E1AAD85023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B82983-6069-D41F-FE61-12CE5AB93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190676-DF6D-AE14-4F86-E8ADF91C3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19FFA-E65C-82C1-F461-B1B84DC78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806EFB-7833-3664-5743-2F0F3A5F7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2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6DE34-9C64-1AA0-03CB-F140B801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9A519-99F3-75EB-1A4A-1310EA314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99567-C0D2-E2F0-90E3-ACAB33CBA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00E1D5-72AB-E549-DD0C-F2A941CCE9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B04EFA-AB67-9FC2-4A61-4341256A6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3AF667-91AB-773B-D3CB-E27E3C6D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2003DC-599F-C0F4-2657-E9D3C9317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6103A9-2A12-451F-DCA3-14C78C29B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1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8F925-FA30-878F-2E31-1CD479D1E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89EDCB-2AB5-20BF-9AFA-0D9B2CBAF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C6742A-4FF6-3818-B1C3-C7041C4AA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407715-5082-26F9-2ED9-4D2AFF426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076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1C6628-FE43-0CF5-0050-F14426870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364DE5-6A10-A853-55DA-5A0352CCE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BBD5C5-91F2-E0B8-C46A-FB443CEC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93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8E700-00C0-74DC-837E-1E6FD1A93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003E0-3CED-6E4C-4CD2-89C25C4B7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095D1-71B0-78BE-CBFF-3992BC01C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EAE23-3A8D-F75F-7548-627DE5467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4624B-E08E-8541-7EDE-A50F28440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10915F-B0EA-CD13-25F0-8A48C0D94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08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176B7-4EB1-330C-C0FE-3629B5095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1FE912-6CCA-58E6-9587-329BF52FB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4F5A3B-E1EF-8A0E-A3D4-462678631A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EB3070-05BB-876C-2FB6-D3FE843B3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95CEC5-078E-FCFB-A54A-8368BF980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F36ED2-183D-C244-AD13-0AB8AD36E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0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ACA543-A4F7-0EEE-38F1-79D9D1934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5C119D-2EAD-486D-22F3-2DF5065E81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B266B-2471-45F6-6A5B-FA28C71578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48AAB2-9544-F64E-A8BA-E6483F9BE24D}" type="datetimeFigureOut">
              <a:rPr lang="en-US" smtClean="0"/>
              <a:t>3/31/25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4C339-CD65-C905-8E00-B79B0A2FC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7AFE9-A9EA-0A1F-3AB4-4ADBAF902E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31B226-40EC-5A4D-8814-032774342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95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mailto:brian.locke@imail.or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5E5B8-9048-5C84-231E-73756980C4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51971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Spirometric Obstruction COPD Diagnosis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5EC475-ADE0-C559-DA90-F5AF23C9B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31646"/>
            <a:ext cx="9144000" cy="1655762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Brian Locke MD MSCI </a:t>
            </a:r>
          </a:p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Assistant Professor of Research</a:t>
            </a:r>
          </a:p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Department of Pulmonary and Critical Care</a:t>
            </a:r>
          </a:p>
          <a:p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Intermountain Medical Center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C9486B-A2A0-C7C6-C6EE-1C626F3FDDA8}"/>
              </a:ext>
            </a:extLst>
          </p:cNvPr>
          <p:cNvSpPr txBox="1"/>
          <p:nvPr/>
        </p:nvSpPr>
        <p:spPr>
          <a:xfrm>
            <a:off x="1820562" y="5548184"/>
            <a:ext cx="85508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Disclosures: 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Research support from the Intermountain Fund, American Thoracic Society, NIH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Equity in </a:t>
            </a:r>
            <a:r>
              <a:rPr lang="en-US" sz="1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theMTN.ai</a:t>
            </a:r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, time-series machine learning for patient monitoring</a:t>
            </a:r>
          </a:p>
        </p:txBody>
      </p:sp>
    </p:spTree>
    <p:extLst>
      <p:ext uri="{BB962C8B-B14F-4D97-AF65-F5344CB8AC3E}">
        <p14:creationId xmlns:p14="http://schemas.microsoft.com/office/powerpoint/2010/main" val="4270617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52627-1003-10B4-98B9-095F20032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Example 1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0DF0CF4-CA48-0126-27A6-FC50944689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1858928"/>
              </p:ext>
            </p:extLst>
          </p:nvPr>
        </p:nvGraphicFramePr>
        <p:xfrm>
          <a:off x="838200" y="1825625"/>
          <a:ext cx="1051560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56468882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6715675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31190275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28357532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89119531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53841142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773699463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30-year-old male; 5 ft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755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20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3.5L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81.0%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3.36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94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2.75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68.5%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2.84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894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FEV1/FVC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0.714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84.5%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5161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EE62A33-3288-2C2D-523B-DFF3DE253571}"/>
              </a:ext>
            </a:extLst>
          </p:cNvPr>
          <p:cNvSpPr txBox="1"/>
          <p:nvPr/>
        </p:nvSpPr>
        <p:spPr>
          <a:xfrm>
            <a:off x="1840375" y="4259484"/>
            <a:ext cx="5903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(GOLD)?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(GLI)?</a:t>
            </a:r>
          </a:p>
        </p:txBody>
      </p:sp>
    </p:spTree>
    <p:extLst>
      <p:ext uri="{BB962C8B-B14F-4D97-AF65-F5344CB8AC3E}">
        <p14:creationId xmlns:p14="http://schemas.microsoft.com/office/powerpoint/2010/main" val="4201291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32BF3-D458-1460-259A-6E0D0CF4DA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790BB-6206-ED1F-39A6-5475E392C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Example 1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6FEF073-8F94-4519-51FB-4BECF6B310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0334910"/>
              </p:ext>
            </p:extLst>
          </p:nvPr>
        </p:nvGraphicFramePr>
        <p:xfrm>
          <a:off x="838200" y="1825625"/>
          <a:ext cx="1051560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56468882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6715675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31190275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28357532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89119531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53841142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773699463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30-year-old male; 5 ft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755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20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3.5L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81.0%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3.36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94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2.75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68.5%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2.84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894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FEV1/FVC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B050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0.714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84.5%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C00000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51613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08B1C93-7327-F3F8-40DB-A1DF12A8D458}"/>
              </a:ext>
            </a:extLst>
          </p:cNvPr>
          <p:cNvSpPr txBox="1"/>
          <p:nvPr/>
        </p:nvSpPr>
        <p:spPr>
          <a:xfrm>
            <a:off x="1840375" y="4259484"/>
            <a:ext cx="5903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(GOLD)? </a:t>
            </a:r>
            <a:r>
              <a:rPr lang="en-US" b="1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 (above 0.7)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(GLI)? </a:t>
            </a:r>
            <a:r>
              <a:rPr lang="en-US" b="1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Yes (below 0.74)</a:t>
            </a:r>
          </a:p>
        </p:txBody>
      </p:sp>
    </p:spTree>
    <p:extLst>
      <p:ext uri="{BB962C8B-B14F-4D97-AF65-F5344CB8AC3E}">
        <p14:creationId xmlns:p14="http://schemas.microsoft.com/office/powerpoint/2010/main" val="2030175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6569B-EB3D-51D8-8996-0AB9F779A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418EF-5C2D-F52E-0DA4-85F4CC513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Example 2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230404F-FEB6-C6B5-B3D6-D82E45006B9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56468882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6715675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31190275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28357532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89119531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53841142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773699463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80-year-old female; 5 ft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755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20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3.5L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116%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94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2.75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894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FEV1/FVC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0.714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92.3%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516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4E2E870-F5F5-9BA9-73E3-51C780F7EC4D}"/>
              </a:ext>
            </a:extLst>
          </p:cNvPr>
          <p:cNvSpPr txBox="1"/>
          <p:nvPr/>
        </p:nvSpPr>
        <p:spPr>
          <a:xfrm>
            <a:off x="1840375" y="4259484"/>
            <a:ext cx="5903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(GOLD)?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(GLI)?</a:t>
            </a:r>
          </a:p>
        </p:txBody>
      </p:sp>
    </p:spTree>
    <p:extLst>
      <p:ext uri="{BB962C8B-B14F-4D97-AF65-F5344CB8AC3E}">
        <p14:creationId xmlns:p14="http://schemas.microsoft.com/office/powerpoint/2010/main" val="3122086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4BC4D8-B894-AEE0-47B2-49F318D8A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66C23-ED52-54EA-A33D-9E9BADBF6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Example 2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7E41E00-78B3-2047-DE42-51A1E2D49D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2933312"/>
              </p:ext>
            </p:extLst>
          </p:nvPr>
        </p:nvGraphicFramePr>
        <p:xfrm>
          <a:off x="838200" y="1825625"/>
          <a:ext cx="1051560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56468882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6715675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31190275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28357532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89119531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53841142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773699463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80-year-old female; 5 ft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755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20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3.5L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116%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94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2.75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894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FEV1/FVC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0.714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92.3%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516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F07FE51-68C1-1E1C-56DB-058EB7D97CCD}"/>
              </a:ext>
            </a:extLst>
          </p:cNvPr>
          <p:cNvSpPr txBox="1"/>
          <p:nvPr/>
        </p:nvSpPr>
        <p:spPr>
          <a:xfrm>
            <a:off x="1828800" y="4259484"/>
            <a:ext cx="5903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(GOLD)? 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 (Above 0.7)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(GLI)? 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 (Above 0.639)</a:t>
            </a:r>
          </a:p>
        </p:txBody>
      </p:sp>
    </p:spTree>
    <p:extLst>
      <p:ext uri="{BB962C8B-B14F-4D97-AF65-F5344CB8AC3E}">
        <p14:creationId xmlns:p14="http://schemas.microsoft.com/office/powerpoint/2010/main" val="2583643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02234-0E6D-D776-EB1B-BE594BCD3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D936C-E59C-EAF8-2E73-E55809C60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Example 3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DE57C2B-43B5-8361-37D5-AD265295DA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3933315"/>
              </p:ext>
            </p:extLst>
          </p:nvPr>
        </p:nvGraphicFramePr>
        <p:xfrm>
          <a:off x="838200" y="1825625"/>
          <a:ext cx="1051560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56468882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6715675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31190275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28357532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89119531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53841142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773699463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80-year-old female; 5 ft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755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20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1.8L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94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894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FEV1/FVC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89.7%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516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93F4030-93AE-B4FD-68B8-94398FA1CDFA}"/>
              </a:ext>
            </a:extLst>
          </p:cNvPr>
          <p:cNvSpPr txBox="1"/>
          <p:nvPr/>
        </p:nvSpPr>
        <p:spPr>
          <a:xfrm>
            <a:off x="1840375" y="4259484"/>
            <a:ext cx="5903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(GOLD)?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(GLI)?</a:t>
            </a:r>
          </a:p>
        </p:txBody>
      </p:sp>
    </p:spTree>
    <p:extLst>
      <p:ext uri="{BB962C8B-B14F-4D97-AF65-F5344CB8AC3E}">
        <p14:creationId xmlns:p14="http://schemas.microsoft.com/office/powerpoint/2010/main" val="1549558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09B32-6D10-163A-71A0-3704B6B68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804CE-966C-AF4F-3269-ADF272D50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Example 3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825F697-E774-43F6-1178-7D046AF8C9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8639878"/>
              </p:ext>
            </p:extLst>
          </p:nvPr>
        </p:nvGraphicFramePr>
        <p:xfrm>
          <a:off x="838200" y="1825625"/>
          <a:ext cx="1051560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56468882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6715675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31190275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28357532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89119531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53841142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773699463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80-year-old female; 5 ft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755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20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1.8L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94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894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FEV1/FVC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89.7%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516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B390D5D-9E81-77B8-B695-6CDC7FD82A6A}"/>
              </a:ext>
            </a:extLst>
          </p:cNvPr>
          <p:cNvSpPr txBox="1"/>
          <p:nvPr/>
        </p:nvSpPr>
        <p:spPr>
          <a:xfrm>
            <a:off x="1840375" y="4259484"/>
            <a:ext cx="5903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(GOLD)? </a:t>
            </a:r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Yes (below 0.7)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(GLI)? 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 (above 0.64)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(has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restriction, FVC &lt; 1.91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736294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4DBCB-E852-BA38-AE17-6B5D623BC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Post-Bronchodilator vs Bronchodilator Response</a:t>
            </a:r>
          </a:p>
        </p:txBody>
      </p:sp>
      <p:pic>
        <p:nvPicPr>
          <p:cNvPr id="7" name="Picture 6" descr="A diagram of a flowchart&#10;&#10;AI-generated content may be incorrect.">
            <a:extLst>
              <a:ext uri="{FF2B5EF4-FFF2-40B4-BE49-F238E27FC236}">
                <a16:creationId xmlns:a16="http://schemas.microsoft.com/office/drawing/2014/main" id="{7F7BABA2-44E9-6426-DC94-5968BCF06E7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3641" y="1895074"/>
            <a:ext cx="6680200" cy="436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166565-10CD-0965-3BE1-244BFC39B87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7557" y="1783285"/>
            <a:ext cx="6320802" cy="73999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0F10EF-7F32-F03D-BC3B-44234A69734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0248" y="2895533"/>
            <a:ext cx="5246065" cy="918689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F2B7E88-D37C-8973-F6F3-DF608B24D787}"/>
              </a:ext>
            </a:extLst>
          </p:cNvPr>
          <p:cNvSpPr txBox="1">
            <a:spLocks/>
          </p:cNvSpPr>
          <p:nvPr/>
        </p:nvSpPr>
        <p:spPr>
          <a:xfrm>
            <a:off x="7432071" y="4669050"/>
            <a:ext cx="4655757" cy="739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BD-response (10%+) or not has </a:t>
            </a:r>
            <a:r>
              <a:rPr lang="en-US" sz="2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 ROLE IN DIAGNOSING COPD OR ASTHMA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Not predictive of COPD vs Asthma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Does portend worse trajectory</a:t>
            </a:r>
            <a:endParaRPr lang="en-US" sz="2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288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C57EF8-D73B-10C7-B119-2C2E41EF4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5262C-AB1A-CC3C-B8DB-84206CE2A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Example 4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E2D2A37-419A-C122-8C57-24FD330466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9186615"/>
              </p:ext>
            </p:extLst>
          </p:nvPr>
        </p:nvGraphicFramePr>
        <p:xfrm>
          <a:off x="838200" y="1825625"/>
          <a:ext cx="1051560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56468882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6715675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31190275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28357532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89119531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53841142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773699463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80-year-old female; 5 ft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755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20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1.8L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2.0L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71%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94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1.42L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894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FEV1/FVC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89.7%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92%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516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F4DCD65-288F-241D-DAA5-996FE117A687}"/>
              </a:ext>
            </a:extLst>
          </p:cNvPr>
          <p:cNvSpPr txBox="1"/>
          <p:nvPr/>
        </p:nvSpPr>
        <p:spPr>
          <a:xfrm>
            <a:off x="1840375" y="4259484"/>
            <a:ext cx="5903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Post-BD Obstruction (GOLD)? 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Post-BD Obstruction (GLI)? </a:t>
            </a:r>
          </a:p>
        </p:txBody>
      </p:sp>
    </p:spTree>
    <p:extLst>
      <p:ext uri="{BB962C8B-B14F-4D97-AF65-F5344CB8AC3E}">
        <p14:creationId xmlns:p14="http://schemas.microsoft.com/office/powerpoint/2010/main" val="4256511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B8067-9BDB-7222-9757-EDC9A6DE0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03148-AC7B-11A5-816C-C21D86142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Example 4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EE2F68F3-1A52-CDC4-6554-F3844A55A9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5254254"/>
              </p:ext>
            </p:extLst>
          </p:nvPr>
        </p:nvGraphicFramePr>
        <p:xfrm>
          <a:off x="838200" y="1825625"/>
          <a:ext cx="10515603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02229">
                  <a:extLst>
                    <a:ext uri="{9D8B030D-6E8A-4147-A177-3AD203B41FA5}">
                      <a16:colId xmlns:a16="http://schemas.microsoft.com/office/drawing/2014/main" val="56468882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426715675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311902755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283575320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289119531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1538411426"/>
                    </a:ext>
                  </a:extLst>
                </a:gridCol>
                <a:gridCol w="1502229">
                  <a:extLst>
                    <a:ext uri="{9D8B030D-6E8A-4147-A177-3AD203B41FA5}">
                      <a16:colId xmlns:a16="http://schemas.microsoft.com/office/drawing/2014/main" val="3773699463"/>
                    </a:ext>
                  </a:extLst>
                </a:gridCol>
              </a:tblGrid>
              <a:tr h="370840">
                <a:tc gridSpan="7"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80-year-old female; 5 ft 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7755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600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%Predicted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LLN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20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1.8L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2.0L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71%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494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C00000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67%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1.42L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08947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FEV1/FVC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89.7%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92%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rgbClr val="00B050"/>
                          </a:solidFill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0.639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0516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E495FA9-E545-0D3F-626A-0716AE8AA1FB}"/>
              </a:ext>
            </a:extLst>
          </p:cNvPr>
          <p:cNvSpPr txBox="1"/>
          <p:nvPr/>
        </p:nvSpPr>
        <p:spPr>
          <a:xfrm>
            <a:off x="1840375" y="4259484"/>
            <a:ext cx="5903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Post-BD Obstruction (GOLD)? 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Post-BD Obstruction (GLI)? 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</a:t>
            </a:r>
          </a:p>
          <a:p>
            <a:r>
              <a:rPr lang="en-US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(has PRISM)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338429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article&#10;&#10;AI-generated content may be incorrect.">
            <a:extLst>
              <a:ext uri="{FF2B5EF4-FFF2-40B4-BE49-F238E27FC236}">
                <a16:creationId xmlns:a16="http://schemas.microsoft.com/office/drawing/2014/main" id="{4F6E3BF2-23E3-ECD0-4C73-83230D9DEA6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900" y="241380"/>
            <a:ext cx="5626100" cy="2324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AECBED-992D-D7A4-FBF5-1B2EC3E6F394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63787" y="147215"/>
            <a:ext cx="4400389" cy="32817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68C9C6-CB3B-C5DD-2703-3743356470B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07939" y="1935331"/>
            <a:ext cx="4485803" cy="47143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3AD1D8-0D9D-48AB-0B4A-DAFE3A8B5A9F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48993" y="3434319"/>
            <a:ext cx="6343007" cy="33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752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322D09-CAB9-95D7-DB8E-555A91751C1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313" y="681037"/>
            <a:ext cx="7772400" cy="3570543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142DED-4787-FC98-349D-9B8A2E584D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155869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4E089-7F15-2A96-E6B7-5250F74F5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Summary (Part 1)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9ACF4-0D3D-F54F-599C-098167850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Obstruction occurs because after the initial burst, we don’t volitionally control our exhalation speed – depends on lung mechanics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 FEV1/FVC that is too low defines obstruction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The exact threshold is arbitrary, debatable</a:t>
            </a:r>
          </a:p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Post-BD FEV1/FVC defines diagnoses, but BD response has no role in diagnosis.  </a:t>
            </a:r>
          </a:p>
        </p:txBody>
      </p:sp>
    </p:spTree>
    <p:extLst>
      <p:ext uri="{BB962C8B-B14F-4D97-AF65-F5344CB8AC3E}">
        <p14:creationId xmlns:p14="http://schemas.microsoft.com/office/powerpoint/2010/main" val="4782535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64355-00F1-2F3E-F1A1-BEF203A6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What’s the weakest link?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7015EBF-CF38-5DAE-66CD-94A31350E8C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6738" y="1387464"/>
            <a:ext cx="6762135" cy="510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78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24ED8-55CE-990E-0B21-F24584F2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Implication: impaired lung function doesn’t always cause dyspnea (on exertion) </a:t>
            </a:r>
          </a:p>
        </p:txBody>
      </p:sp>
      <p:pic>
        <p:nvPicPr>
          <p:cNvPr id="5" name="Content Placeholder 4" descr="A close-up of a sign&#10;&#10;AI-generated content may be incorrect.">
            <a:extLst>
              <a:ext uri="{FF2B5EF4-FFF2-40B4-BE49-F238E27FC236}">
                <a16:creationId xmlns:a16="http://schemas.microsoft.com/office/drawing/2014/main" id="{19601B84-EB92-8BAE-E3D2-882E4937A2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683" y="4103859"/>
            <a:ext cx="10514117" cy="1325562"/>
          </a:xfrm>
        </p:spPr>
      </p:pic>
      <p:pic>
        <p:nvPicPr>
          <p:cNvPr id="7" name="Picture 6" descr="A close up of black text&#10;&#10;AI-generated content may be incorrect.">
            <a:extLst>
              <a:ext uri="{FF2B5EF4-FFF2-40B4-BE49-F238E27FC236}">
                <a16:creationId xmlns:a16="http://schemas.microsoft.com/office/drawing/2014/main" id="{96835C9E-6FBE-9F52-A48B-8CBD21263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23537"/>
            <a:ext cx="10408910" cy="1777131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4831F2E-0336-0AA0-146A-02E9A6420DE8}"/>
              </a:ext>
            </a:extLst>
          </p:cNvPr>
          <p:cNvSpPr/>
          <p:nvPr/>
        </p:nvSpPr>
        <p:spPr>
          <a:xfrm>
            <a:off x="1307938" y="2847371"/>
            <a:ext cx="9028253" cy="324091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6A1D2A0-8C57-1616-C94C-69E4F2E1634B}"/>
              </a:ext>
            </a:extLst>
          </p:cNvPr>
          <p:cNvSpPr/>
          <p:nvPr/>
        </p:nvSpPr>
        <p:spPr>
          <a:xfrm>
            <a:off x="1307937" y="3525123"/>
            <a:ext cx="4988691" cy="324091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D3C320-70D3-2BFB-074E-4C808CC22901}"/>
              </a:ext>
            </a:extLst>
          </p:cNvPr>
          <p:cNvSpPr txBox="1"/>
          <p:nvPr/>
        </p:nvSpPr>
        <p:spPr>
          <a:xfrm>
            <a:off x="1307937" y="5636871"/>
            <a:ext cx="8762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Warning: air hunger is </a:t>
            </a:r>
            <a:r>
              <a:rPr lang="en-US" b="1" dirty="0"/>
              <a:t>extremely aversive</a:t>
            </a:r>
            <a:r>
              <a:rPr lang="en-US" dirty="0"/>
              <a:t>; people will modify their behavior to avoid it and not realize they have excess dyspnea on exertion. </a:t>
            </a:r>
          </a:p>
        </p:txBody>
      </p:sp>
    </p:spTree>
    <p:extLst>
      <p:ext uri="{BB962C8B-B14F-4D97-AF65-F5344CB8AC3E}">
        <p14:creationId xmlns:p14="http://schemas.microsoft.com/office/powerpoint/2010/main" val="19985748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914AF-1FF1-C818-3230-1C13E6399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strike="sngStrike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COPD: chronic bronchitis or emphysema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16038AC-CC2B-06C3-2C03-58C630DAA785}"/>
              </a:ext>
            </a:extLst>
          </p:cNvPr>
          <p:cNvSpPr/>
          <p:nvPr/>
        </p:nvSpPr>
        <p:spPr>
          <a:xfrm>
            <a:off x="1041722" y="1354238"/>
            <a:ext cx="3356658" cy="3217762"/>
          </a:xfrm>
          <a:prstGeom prst="ellipse">
            <a:avLst/>
          </a:prstGeom>
          <a:solidFill>
            <a:schemeClr val="lt1">
              <a:alpha val="0"/>
            </a:schemeClr>
          </a:solidFill>
          <a:ln w="635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Chronic Bronchitis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1464586-6E32-BCCA-7CCC-9F567CAACF87}"/>
              </a:ext>
            </a:extLst>
          </p:cNvPr>
          <p:cNvSpPr/>
          <p:nvPr/>
        </p:nvSpPr>
        <p:spPr>
          <a:xfrm>
            <a:off x="3323382" y="3640238"/>
            <a:ext cx="3356658" cy="3217762"/>
          </a:xfrm>
          <a:prstGeom prst="ellipse">
            <a:avLst/>
          </a:prstGeom>
          <a:solidFill>
            <a:schemeClr val="lt1">
              <a:alpha val="0"/>
            </a:schemeClr>
          </a:solidFill>
          <a:ln w="635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9422469-18D4-7C02-74F5-B39E2D787C81}"/>
              </a:ext>
            </a:extLst>
          </p:cNvPr>
          <p:cNvSpPr/>
          <p:nvPr/>
        </p:nvSpPr>
        <p:spPr>
          <a:xfrm>
            <a:off x="6335211" y="1219200"/>
            <a:ext cx="3356658" cy="3217762"/>
          </a:xfrm>
          <a:prstGeom prst="ellipse">
            <a:avLst/>
          </a:prstGeom>
          <a:solidFill>
            <a:schemeClr val="bg1">
              <a:alpha val="0"/>
            </a:schemeClr>
          </a:solidFill>
          <a:ln w="635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Emphysema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94E20C2-DF0C-8AE7-736E-6C966863A337}"/>
              </a:ext>
            </a:extLst>
          </p:cNvPr>
          <p:cNvSpPr/>
          <p:nvPr/>
        </p:nvSpPr>
        <p:spPr>
          <a:xfrm>
            <a:off x="8616871" y="3640238"/>
            <a:ext cx="3356658" cy="3217762"/>
          </a:xfrm>
          <a:prstGeom prst="ellipse">
            <a:avLst/>
          </a:prstGeom>
          <a:solidFill>
            <a:schemeClr val="bg1">
              <a:alpha val="0"/>
            </a:schemeClr>
          </a:solidFill>
          <a:ln w="635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Post-BD Airway Obstruction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E118D8D-F0AF-BA29-9C36-4E43C6F42365}"/>
              </a:ext>
            </a:extLst>
          </p:cNvPr>
          <p:cNvSpPr txBox="1">
            <a:spLocks/>
          </p:cNvSpPr>
          <p:nvPr/>
        </p:nvSpPr>
        <p:spPr>
          <a:xfrm>
            <a:off x="4434069" y="163755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37792474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91292-6256-BC7D-58DC-A45F74239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97E3-6B10-BA0E-A8C9-6425FC9F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strike="sngStrike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COPD: chronic bronchitis or emphysema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9B54598-1485-DC7F-A1CD-FD1F2772DD88}"/>
              </a:ext>
            </a:extLst>
          </p:cNvPr>
          <p:cNvSpPr/>
          <p:nvPr/>
        </p:nvSpPr>
        <p:spPr>
          <a:xfrm>
            <a:off x="6275891" y="1273086"/>
            <a:ext cx="4823748" cy="4641448"/>
          </a:xfrm>
          <a:prstGeom prst="ellipse">
            <a:avLst/>
          </a:prstGeom>
          <a:solidFill>
            <a:schemeClr val="bg1">
              <a:alpha val="0"/>
            </a:schemeClr>
          </a:solidFill>
          <a:ln w="635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Post-BD Airway Obstruction</a:t>
            </a:r>
          </a:p>
          <a:p>
            <a:pPr algn="ctr"/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200C3A1-53EB-F71E-849A-D8DEEE01B502}"/>
              </a:ext>
            </a:extLst>
          </p:cNvPr>
          <p:cNvSpPr/>
          <p:nvPr/>
        </p:nvSpPr>
        <p:spPr>
          <a:xfrm>
            <a:off x="6738880" y="3273005"/>
            <a:ext cx="3576578" cy="2578260"/>
          </a:xfrm>
          <a:prstGeom prst="ellipse">
            <a:avLst/>
          </a:prstGeom>
          <a:solidFill>
            <a:schemeClr val="lt1">
              <a:alpha val="0"/>
            </a:schemeClr>
          </a:solidFill>
          <a:ln w="635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COPD</a:t>
            </a:r>
          </a:p>
          <a:p>
            <a:pPr algn="ctr"/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E441EA-0A68-E0B8-1451-887B4494D927}"/>
              </a:ext>
            </a:extLst>
          </p:cNvPr>
          <p:cNvSpPr/>
          <p:nvPr/>
        </p:nvSpPr>
        <p:spPr>
          <a:xfrm>
            <a:off x="7479657" y="3914615"/>
            <a:ext cx="2731626" cy="2578260"/>
          </a:xfrm>
          <a:prstGeom prst="ellipse">
            <a:avLst/>
          </a:prstGeom>
          <a:solidFill>
            <a:schemeClr val="bg1">
              <a:alpha val="0"/>
            </a:schemeClr>
          </a:solidFill>
          <a:ln w="63500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Emphysema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4D7B49A-6A9A-2B42-1398-7080C62F70C4}"/>
              </a:ext>
            </a:extLst>
          </p:cNvPr>
          <p:cNvSpPr/>
          <p:nvPr/>
        </p:nvSpPr>
        <p:spPr>
          <a:xfrm>
            <a:off x="5542826" y="4316835"/>
            <a:ext cx="3011829" cy="2176040"/>
          </a:xfrm>
          <a:prstGeom prst="ellipse">
            <a:avLst/>
          </a:prstGeom>
          <a:solidFill>
            <a:schemeClr val="lt1">
              <a:alpha val="0"/>
            </a:schemeClr>
          </a:solidFill>
          <a:ln w="63500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Chronic Bronchitis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022DC8-6C3A-3E6D-4C6D-EF44F4398219}"/>
              </a:ext>
            </a:extLst>
          </p:cNvPr>
          <p:cNvSpPr txBox="1"/>
          <p:nvPr/>
        </p:nvSpPr>
        <p:spPr>
          <a:xfrm>
            <a:off x="925975" y="1990846"/>
            <a:ext cx="494239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Chronic Bronchitis: cough with expectorated sputum on a regular basis for 3-months per year over a 2-year period in the absence of another condition that explains the symptoms.</a:t>
            </a:r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Emphysema: </a:t>
            </a:r>
            <a:r>
              <a:rPr lang="en-US" dirty="0">
                <a:effectLst/>
                <a:latin typeface="Helvetica Neue" panose="02000503000000020004" pitchFamily="2" charset="0"/>
              </a:rPr>
              <a:t>alveolar destruction that leads to loss of elastic recoil of the lung (slower emptying), reduced gas diffusing capacity. </a:t>
            </a:r>
          </a:p>
          <a:p>
            <a:r>
              <a:rPr lang="en-US" dirty="0"/>
              <a:t>- Emphysema without obstruction: ”Pre-COPD”</a:t>
            </a:r>
          </a:p>
          <a:p>
            <a:endParaRPr lang="en-US" dirty="0"/>
          </a:p>
          <a:p>
            <a:r>
              <a:rPr lang="en-US" dirty="0"/>
              <a:t>COPD: Post-BD Airway Obstruction in the presence of irreversible damage</a:t>
            </a:r>
          </a:p>
        </p:txBody>
      </p:sp>
    </p:spTree>
    <p:extLst>
      <p:ext uri="{BB962C8B-B14F-4D97-AF65-F5344CB8AC3E}">
        <p14:creationId xmlns:p14="http://schemas.microsoft.com/office/powerpoint/2010/main" val="41112700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F6B7B-1FC8-983C-B46B-5B062EEFE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Scenario 1: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C430A-9C1A-1294-1B08-7B3AC200D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50F with prior smoking history (15 years) presents to clinic with shortness of breath limiting her exertion. PFTs show post-BD obstruction on PFTs. There is a positive BD response. </a:t>
            </a:r>
          </a:p>
          <a:p>
            <a:pPr marL="0" indent="0">
              <a:buNone/>
            </a:pP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What data can you gather to tell if the patient has COPD or Asthma?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05171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C02B4-0D05-E435-285B-6CAD67358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9C3CA-1F27-5EBC-DE27-700C144A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Scenario 1: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0C8DF-8978-6AB2-6471-A63075C38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Comorbidities (eczema, allergic rhinitis,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EoE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/GERD)</a:t>
            </a:r>
          </a:p>
          <a:p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Presence (or absence) of detectable emphysema </a:t>
            </a:r>
          </a:p>
          <a:p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DLCO (often high in asthma, low in COPD)</a:t>
            </a:r>
          </a:p>
          <a:p>
            <a:r>
              <a:rPr lang="en-US" sz="2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Day-to-day variation 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esp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with exposures) </a:t>
            </a:r>
          </a:p>
          <a:p>
            <a:endParaRPr lang="en-US" dirty="0"/>
          </a:p>
        </p:txBody>
      </p:sp>
      <p:pic>
        <p:nvPicPr>
          <p:cNvPr id="5" name="Picture 4" descr="A diagram of different types of asthma&#10;&#10;AI-generated content may be incorrect.">
            <a:extLst>
              <a:ext uri="{FF2B5EF4-FFF2-40B4-BE49-F238E27FC236}">
                <a16:creationId xmlns:a16="http://schemas.microsoft.com/office/drawing/2014/main" id="{680FBF41-77D4-9D70-97A9-2848CDF1883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24"/>
          <a:stretch/>
        </p:blipFill>
        <p:spPr>
          <a:xfrm>
            <a:off x="8205003" y="3783355"/>
            <a:ext cx="3530279" cy="2528545"/>
          </a:xfrm>
          <a:prstGeom prst="rect">
            <a:avLst/>
          </a:prstGeom>
        </p:spPr>
      </p:pic>
      <p:pic>
        <p:nvPicPr>
          <p:cNvPr id="7" name="Picture 6" descr="A graph of different types of graphs&#10;&#10;AI-generated content may be incorrect.">
            <a:extLst>
              <a:ext uri="{FF2B5EF4-FFF2-40B4-BE49-F238E27FC236}">
                <a16:creationId xmlns:a16="http://schemas.microsoft.com/office/drawing/2014/main" id="{3488EF07-0997-AC6D-B4A9-3CC7685C8EA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1281" y="3694655"/>
            <a:ext cx="6111434" cy="316334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F76E14A-045F-5E2F-B2ED-3532A585407B}"/>
              </a:ext>
            </a:extLst>
          </p:cNvPr>
          <p:cNvSpPr txBox="1">
            <a:spLocks/>
          </p:cNvSpPr>
          <p:nvPr/>
        </p:nvSpPr>
        <p:spPr>
          <a:xfrm>
            <a:off x="7235301" y="546100"/>
            <a:ext cx="4655757" cy="739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BD-response (10%+) or not has </a:t>
            </a:r>
            <a:r>
              <a:rPr lang="en-US" sz="2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 ROLE IN DIAGNOSING COPD OR ASTHMA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Not predictive of COPD vs Asthma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rgbClr val="C0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Does portend worse trajectory</a:t>
            </a:r>
            <a:endParaRPr lang="en-US" sz="2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8734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0DB24-8555-26FC-C78B-CFDC0079C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84FAC-45DB-0E8D-28A3-35050CAB7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Scenario 1: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63B3D-350C-B8F1-1319-3E85741AC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65M current smoker presents w 7d of worsening shortness of breath and productive cough. No prior PFTs. Is this an acute exacerbation of COPD?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822711-5BD3-1920-BEC6-114441958E3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15604" y="3520413"/>
            <a:ext cx="4669419" cy="32734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1CAC50-58FE-0A6D-32C2-894205281DED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7370" y="3974338"/>
            <a:ext cx="4391627" cy="26385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BD3A67-06FC-10DF-8E45-BBF85D93E769}"/>
              </a:ext>
            </a:extLst>
          </p:cNvPr>
          <p:cNvSpPr txBox="1"/>
          <p:nvPr/>
        </p:nvSpPr>
        <p:spPr>
          <a:xfrm>
            <a:off x="650593" y="3693517"/>
            <a:ext cx="57526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 patients with hypercapnic respiratory failure…</a:t>
            </a:r>
          </a:p>
        </p:txBody>
      </p:sp>
    </p:spTree>
    <p:extLst>
      <p:ext uri="{BB962C8B-B14F-4D97-AF65-F5344CB8AC3E}">
        <p14:creationId xmlns:p14="http://schemas.microsoft.com/office/powerpoint/2010/main" val="18632683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patient's medical diagnosis&#10;&#10;AI-generated content may be incorrect.">
            <a:extLst>
              <a:ext uri="{FF2B5EF4-FFF2-40B4-BE49-F238E27FC236}">
                <a16:creationId xmlns:a16="http://schemas.microsoft.com/office/drawing/2014/main" id="{8850D311-E675-508F-4D6C-736EB5628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99379" y="376700"/>
            <a:ext cx="5774960" cy="6369252"/>
          </a:xfrm>
        </p:spPr>
      </p:pic>
      <p:pic>
        <p:nvPicPr>
          <p:cNvPr id="7" name="Picture 6" descr="A black and white document with white text&#10;&#10;AI-generated content may be incorrect.">
            <a:extLst>
              <a:ext uri="{FF2B5EF4-FFF2-40B4-BE49-F238E27FC236}">
                <a16:creationId xmlns:a16="http://schemas.microsoft.com/office/drawing/2014/main" id="{F4E3E38C-3092-ACE6-FF80-C7631C77DC6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3320" y="1215823"/>
            <a:ext cx="5861676" cy="465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001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E0721-5E5B-80DE-66ED-2BD12886F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4FE5D-71D2-295F-7F10-CF5CBDC25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Email: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brian.locke@imail.org</a:t>
            </a:r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4D4F870-1C38-B95A-829F-053397EF8DE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65026" y="2905245"/>
            <a:ext cx="2861318" cy="286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3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B85DA-45D9-93D6-C64D-1707A21B4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Most COPD diagnoses are wrong. </a:t>
            </a:r>
          </a:p>
        </p:txBody>
      </p:sp>
      <p:pic>
        <p:nvPicPr>
          <p:cNvPr id="5" name="Content Placeholder 4" descr="A table with text and numbers&#10;&#10;AI-generated content may be incorrect.">
            <a:extLst>
              <a:ext uri="{FF2B5EF4-FFF2-40B4-BE49-F238E27FC236}">
                <a16:creationId xmlns:a16="http://schemas.microsoft.com/office/drawing/2014/main" id="{F5CE9813-FA45-DD7C-656F-32516FC0CC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9748" y="1366485"/>
            <a:ext cx="9232504" cy="5307498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5DE270-5190-F740-4141-CEABD5CD464F}"/>
              </a:ext>
            </a:extLst>
          </p:cNvPr>
          <p:cNvSpPr/>
          <p:nvPr/>
        </p:nvSpPr>
        <p:spPr>
          <a:xfrm>
            <a:off x="6967216" y="1745209"/>
            <a:ext cx="1596847" cy="13208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Misdiagnosed</a:t>
            </a:r>
          </a:p>
        </p:txBody>
      </p:sp>
    </p:spTree>
    <p:extLst>
      <p:ext uri="{BB962C8B-B14F-4D97-AF65-F5344CB8AC3E}">
        <p14:creationId xmlns:p14="http://schemas.microsoft.com/office/powerpoint/2010/main" val="3513734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medical survey&#10;&#10;AI-generated content may be incorrect.">
            <a:extLst>
              <a:ext uri="{FF2B5EF4-FFF2-40B4-BE49-F238E27FC236}">
                <a16:creationId xmlns:a16="http://schemas.microsoft.com/office/drawing/2014/main" id="{79A148C5-0F77-56B7-55B8-D6FC300D3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383" y="914400"/>
            <a:ext cx="7386441" cy="5138394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BA52B-A652-06D3-00C7-AE31106F951A}"/>
              </a:ext>
            </a:extLst>
          </p:cNvPr>
          <p:cNvSpPr/>
          <p:nvPr/>
        </p:nvSpPr>
        <p:spPr>
          <a:xfrm>
            <a:off x="649607" y="1634884"/>
            <a:ext cx="1523748" cy="11160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Misdiagnosis</a:t>
            </a:r>
          </a:p>
        </p:txBody>
      </p:sp>
      <p:pic>
        <p:nvPicPr>
          <p:cNvPr id="8" name="Picture 7" descr="A medical information sheet with text&#10;&#10;AI-generated content may be incorrect.">
            <a:extLst>
              <a:ext uri="{FF2B5EF4-FFF2-40B4-BE49-F238E27FC236}">
                <a16:creationId xmlns:a16="http://schemas.microsoft.com/office/drawing/2014/main" id="{23FB7A9B-84EB-90B3-505A-CBE2EECEB087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9099" y="1026007"/>
            <a:ext cx="4142915" cy="490014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37EFBD1-EC32-D33D-227F-470FF1CD1D4C}"/>
              </a:ext>
            </a:extLst>
          </p:cNvPr>
          <p:cNvSpPr/>
          <p:nvPr/>
        </p:nvSpPr>
        <p:spPr>
          <a:xfrm>
            <a:off x="2662092" y="914400"/>
            <a:ext cx="1523748" cy="11160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Misdiagnosis</a:t>
            </a:r>
          </a:p>
        </p:txBody>
      </p:sp>
    </p:spTree>
    <p:extLst>
      <p:ext uri="{BB962C8B-B14F-4D97-AF65-F5344CB8AC3E}">
        <p14:creationId xmlns:p14="http://schemas.microsoft.com/office/powerpoint/2010/main" val="3266668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7600A-DD76-82F1-7C66-3874B080F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What is obstruction?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8C4AC92-401E-E4A6-E497-7FD3179285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0127" y="1509108"/>
            <a:ext cx="3722204" cy="2070215"/>
          </a:xfrm>
          <a:prstGeom prst="rect">
            <a:avLst/>
          </a:prstGeom>
        </p:spPr>
      </p:pic>
      <p:pic>
        <p:nvPicPr>
          <p:cNvPr id="1030" name="Picture 6" descr="undefined">
            <a:extLst>
              <a:ext uri="{FF2B5EF4-FFF2-40B4-BE49-F238E27FC236}">
                <a16:creationId xmlns:a16="http://schemas.microsoft.com/office/drawing/2014/main" id="{486BFD8F-BE45-F66C-9655-8FDFAA6A6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12835" y="482466"/>
            <a:ext cx="4077528" cy="309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comparison of a diagram and a diagram&#10;&#10;AI-generated content may be incorrect.">
            <a:extLst>
              <a:ext uri="{FF2B5EF4-FFF2-40B4-BE49-F238E27FC236}">
                <a16:creationId xmlns:a16="http://schemas.microsoft.com/office/drawing/2014/main" id="{8DC5787E-0C07-01DF-B2D4-9A3C76D1F9E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93773" y="3696664"/>
            <a:ext cx="5533059" cy="3054249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7DEEED77-46D8-40FC-4787-FD4FD6C133E9}"/>
              </a:ext>
            </a:extLst>
          </p:cNvPr>
          <p:cNvSpPr/>
          <p:nvPr/>
        </p:nvSpPr>
        <p:spPr>
          <a:xfrm rot="2755882">
            <a:off x="7633418" y="4384958"/>
            <a:ext cx="278296" cy="27829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5BEC4AF7-B927-C16F-091C-85CC1093B1CE}"/>
              </a:ext>
            </a:extLst>
          </p:cNvPr>
          <p:cNvSpPr/>
          <p:nvPr/>
        </p:nvSpPr>
        <p:spPr>
          <a:xfrm rot="19959691">
            <a:off x="4101548" y="3929271"/>
            <a:ext cx="278296" cy="27829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D63FB9-FB9C-EFE8-2598-E79832486D42}"/>
              </a:ext>
            </a:extLst>
          </p:cNvPr>
          <p:cNvSpPr txBox="1"/>
          <p:nvPr/>
        </p:nvSpPr>
        <p:spPr>
          <a:xfrm>
            <a:off x="612087" y="1509108"/>
            <a:ext cx="1417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Starling Resistor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EC9455-C63F-6DA4-55F5-D02B523235B3}"/>
              </a:ext>
            </a:extLst>
          </p:cNvPr>
          <p:cNvSpPr txBox="1"/>
          <p:nvPr/>
        </p:nvSpPr>
        <p:spPr>
          <a:xfrm>
            <a:off x="8835060" y="4997581"/>
            <a:ext cx="1541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Flow-volume loop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4B1B23-5B90-F5B0-F38D-270EEAEFA1B6}"/>
              </a:ext>
            </a:extLst>
          </p:cNvPr>
          <p:cNvSpPr txBox="1"/>
          <p:nvPr/>
        </p:nvSpPr>
        <p:spPr>
          <a:xfrm>
            <a:off x="1784975" y="3637573"/>
            <a:ext cx="2511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Effort-independent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A75E32-B4D6-A158-9C2F-471132B5C4CF}"/>
              </a:ext>
            </a:extLst>
          </p:cNvPr>
          <p:cNvSpPr txBox="1"/>
          <p:nvPr/>
        </p:nvSpPr>
        <p:spPr>
          <a:xfrm>
            <a:off x="1815549" y="4938968"/>
            <a:ext cx="15413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Spirogram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98F228-79C9-9ACA-1154-6B5240300626}"/>
              </a:ext>
            </a:extLst>
          </p:cNvPr>
          <p:cNvSpPr txBox="1"/>
          <p:nvPr/>
        </p:nvSpPr>
        <p:spPr>
          <a:xfrm>
            <a:off x="7865165" y="4145544"/>
            <a:ext cx="2511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Effort-independent</a:t>
            </a:r>
          </a:p>
        </p:txBody>
      </p:sp>
    </p:spTree>
    <p:extLst>
      <p:ext uri="{BB962C8B-B14F-4D97-AF65-F5344CB8AC3E}">
        <p14:creationId xmlns:p14="http://schemas.microsoft.com/office/powerpoint/2010/main" val="2107031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lung disease&#10;&#10;AI-generated content may be incorrect.">
            <a:extLst>
              <a:ext uri="{FF2B5EF4-FFF2-40B4-BE49-F238E27FC236}">
                <a16:creationId xmlns:a16="http://schemas.microsoft.com/office/drawing/2014/main" id="{DBC93142-FBB0-1279-1E5C-1C5D0BF2D9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8574" y="1253331"/>
            <a:ext cx="8995013" cy="4351338"/>
          </a:xfrm>
        </p:spPr>
      </p:pic>
    </p:spTree>
    <p:extLst>
      <p:ext uri="{BB962C8B-B14F-4D97-AF65-F5344CB8AC3E}">
        <p14:creationId xmlns:p14="http://schemas.microsoft.com/office/powerpoint/2010/main" val="1798971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graph of age and age&#10;&#10;AI-generated content may be incorrect.">
            <a:extLst>
              <a:ext uri="{FF2B5EF4-FFF2-40B4-BE49-F238E27FC236}">
                <a16:creationId xmlns:a16="http://schemas.microsoft.com/office/drawing/2014/main" id="{65776908-CA12-0AD7-E5FE-21C9CCB1486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06856" y="3897928"/>
            <a:ext cx="3421476" cy="285123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48884A5-DA0F-0378-B6DB-0A9EE47D427F}"/>
              </a:ext>
            </a:extLst>
          </p:cNvPr>
          <p:cNvSpPr/>
          <p:nvPr/>
        </p:nvSpPr>
        <p:spPr>
          <a:xfrm>
            <a:off x="5965578" y="1709727"/>
            <a:ext cx="186365" cy="15118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E79AD1-6778-4BAC-B382-551165C9D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Dichotomizing a continuous measure</a:t>
            </a:r>
          </a:p>
        </p:txBody>
      </p:sp>
      <p:pic>
        <p:nvPicPr>
          <p:cNvPr id="5" name="Content Placeholder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564B1D92-228B-2E82-AF60-479A2E2DC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1860" y="1703940"/>
            <a:ext cx="5687392" cy="1523409"/>
          </a:xfrm>
          <a:solidFill>
            <a:schemeClr val="tx1"/>
          </a:solidFill>
        </p:spPr>
      </p:pic>
      <p:pic>
        <p:nvPicPr>
          <p:cNvPr id="7" name="Picture 6" descr="A screenshot of a website&#10;&#10;AI-generated content may be incorrect.">
            <a:extLst>
              <a:ext uri="{FF2B5EF4-FFF2-40B4-BE49-F238E27FC236}">
                <a16:creationId xmlns:a16="http://schemas.microsoft.com/office/drawing/2014/main" id="{83D5BBA4-1DBC-1614-4C01-A401E7784C8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4224" y="1650963"/>
            <a:ext cx="4096512" cy="805590"/>
          </a:xfrm>
          <a:prstGeom prst="rect">
            <a:avLst/>
          </a:prstGeom>
        </p:spPr>
      </p:pic>
      <p:pic>
        <p:nvPicPr>
          <p:cNvPr id="2050" name="Picture 2" descr="Updates to global lung function calculator offer enhanced features for researchers - article image">
            <a:extLst>
              <a:ext uri="{FF2B5EF4-FFF2-40B4-BE49-F238E27FC236}">
                <a16:creationId xmlns:a16="http://schemas.microsoft.com/office/drawing/2014/main" id="{AD8F65CF-A191-9AAB-0DA6-FE5AB0F9A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68990" y="2002260"/>
            <a:ext cx="2467820" cy="1388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2CC5C0-2261-E14B-3A88-C30FD7C3733A}"/>
              </a:ext>
            </a:extLst>
          </p:cNvPr>
          <p:cNvSpPr txBox="1"/>
          <p:nvPr/>
        </p:nvSpPr>
        <p:spPr>
          <a:xfrm>
            <a:off x="421860" y="3492278"/>
            <a:ext cx="4960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Menlo" panose="020B0609030804020204" pitchFamily="49" charset="0"/>
              </a:rPr>
              <a:t>Obstruction == FEV1/FVC &lt; 0.70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B79185-D67D-2BD5-3479-8F3BC6AE2E95}"/>
              </a:ext>
            </a:extLst>
          </p:cNvPr>
          <p:cNvSpPr txBox="1"/>
          <p:nvPr/>
        </p:nvSpPr>
        <p:spPr>
          <a:xfrm>
            <a:off x="6364224" y="3328684"/>
            <a:ext cx="60998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Menlo" panose="020B0609030804020204" pitchFamily="49" charset="0"/>
              </a:rPr>
              <a:t>Obstruction == FEV1/FVC &lt; LLN </a:t>
            </a:r>
          </a:p>
          <a:p>
            <a:r>
              <a:rPr lang="en-US" dirty="0">
                <a:effectLst/>
                <a:latin typeface="Menlo" panose="020B0609030804020204" pitchFamily="49" charset="0"/>
              </a:rPr>
              <a:t>for age, sex, height</a:t>
            </a:r>
          </a:p>
        </p:txBody>
      </p:sp>
      <p:pic>
        <p:nvPicPr>
          <p:cNvPr id="15" name="Picture 14" descr="A diagram of a normal distribution&#10;&#10;AI-generated content may be incorrect.">
            <a:extLst>
              <a:ext uri="{FF2B5EF4-FFF2-40B4-BE49-F238E27FC236}">
                <a16:creationId xmlns:a16="http://schemas.microsoft.com/office/drawing/2014/main" id="{0348A1AD-0DCD-29D7-498E-BEB50E4E0848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4138983"/>
            <a:ext cx="4395203" cy="257433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7BEED08-A4CF-E5A6-219D-52FD1624E771}"/>
              </a:ext>
            </a:extLst>
          </p:cNvPr>
          <p:cNvSpPr txBox="1"/>
          <p:nvPr/>
        </p:nvSpPr>
        <p:spPr>
          <a:xfrm>
            <a:off x="2699604" y="3790076"/>
            <a:ext cx="36504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effectLst/>
                <a:latin typeface="Menlo" panose="020B0609030804020204" pitchFamily="49" charset="0"/>
              </a:rPr>
              <a:t>Not “&lt;70% predicted”! </a:t>
            </a:r>
          </a:p>
        </p:txBody>
      </p:sp>
    </p:spTree>
    <p:extLst>
      <p:ext uri="{BB962C8B-B14F-4D97-AF65-F5344CB8AC3E}">
        <p14:creationId xmlns:p14="http://schemas.microsoft.com/office/powerpoint/2010/main" val="220980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20ACA-3D77-7E47-9AD0-B847E0184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Over-diagnose the old, under-diagnose the young?</a:t>
            </a:r>
          </a:p>
        </p:txBody>
      </p:sp>
      <p:pic>
        <p:nvPicPr>
          <p:cNvPr id="5" name="Content Placeholder 4" descr="A graph of a person and person&#10;&#10;AI-generated content may be incorrect.">
            <a:extLst>
              <a:ext uri="{FF2B5EF4-FFF2-40B4-BE49-F238E27FC236}">
                <a16:creationId xmlns:a16="http://schemas.microsoft.com/office/drawing/2014/main" id="{83E765EE-3B5D-3FE5-97DB-7F332336AD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360" y="1999250"/>
            <a:ext cx="6005478" cy="4351338"/>
          </a:xfrm>
        </p:spPr>
      </p:pic>
      <p:pic>
        <p:nvPicPr>
          <p:cNvPr id="7" name="Picture 6" descr="A graph of value and negatives&#10;&#10;AI-generated content may be incorrect.">
            <a:extLst>
              <a:ext uri="{FF2B5EF4-FFF2-40B4-BE49-F238E27FC236}">
                <a16:creationId xmlns:a16="http://schemas.microsoft.com/office/drawing/2014/main" id="{0B7A46DE-7BF3-7787-16FB-D1375682031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9713" y="1225272"/>
            <a:ext cx="3117448" cy="20782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E6DE9D-1B28-2F9C-AD71-BDC0FC61FBF1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7584" y="2847371"/>
            <a:ext cx="4744582" cy="353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69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flowchart&#10;&#10;AI-generated content may be incorrect.">
            <a:extLst>
              <a:ext uri="{FF2B5EF4-FFF2-40B4-BE49-F238E27FC236}">
                <a16:creationId xmlns:a16="http://schemas.microsoft.com/office/drawing/2014/main" id="{71559727-E7C6-11AC-C6DC-04D111364F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26052" y="253546"/>
            <a:ext cx="8139896" cy="635090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AAD741-4084-1856-18F4-EF440C60CE24}"/>
              </a:ext>
            </a:extLst>
          </p:cNvPr>
          <p:cNvSpPr txBox="1"/>
          <p:nvPr/>
        </p:nvSpPr>
        <p:spPr>
          <a:xfrm>
            <a:off x="6655443" y="474562"/>
            <a:ext cx="3611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Or &lt; 0.7 if using GOLD</a:t>
            </a:r>
          </a:p>
        </p:txBody>
      </p:sp>
    </p:spTree>
    <p:extLst>
      <p:ext uri="{BB962C8B-B14F-4D97-AF65-F5344CB8AC3E}">
        <p14:creationId xmlns:p14="http://schemas.microsoft.com/office/powerpoint/2010/main" val="3142451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1721A88-A1DD-974C-8229-37CD1B060D14}">
  <we:reference id="wa104051163" version="1.2.0.3" store="en-US" storeType="OMEX"/>
  <we:alternateReferences>
    <we:reference id="WA104051163" version="1.2.0.3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1096</Words>
  <Application>Microsoft Macintosh PowerPoint</Application>
  <PresentationFormat>Widescreen</PresentationFormat>
  <Paragraphs>298</Paragraphs>
  <Slides>29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Aptos</vt:lpstr>
      <vt:lpstr>Aptos Display</vt:lpstr>
      <vt:lpstr>Arial</vt:lpstr>
      <vt:lpstr>Helvetica Neue</vt:lpstr>
      <vt:lpstr>Menlo</vt:lpstr>
      <vt:lpstr>Office Theme</vt:lpstr>
      <vt:lpstr>Spirometric Obstruction COPD Diagnosis</vt:lpstr>
      <vt:lpstr>PowerPoint Presentation</vt:lpstr>
      <vt:lpstr>Most COPD diagnoses are wrong. </vt:lpstr>
      <vt:lpstr>PowerPoint Presentation</vt:lpstr>
      <vt:lpstr>What is obstruction? </vt:lpstr>
      <vt:lpstr>PowerPoint Presentation</vt:lpstr>
      <vt:lpstr>Dichotomizing a continuous measure</vt:lpstr>
      <vt:lpstr>Over-diagnose the old, under-diagnose the young?</vt:lpstr>
      <vt:lpstr>PowerPoint Presentation</vt:lpstr>
      <vt:lpstr>Example 1</vt:lpstr>
      <vt:lpstr>Example 1</vt:lpstr>
      <vt:lpstr>Example 2</vt:lpstr>
      <vt:lpstr>Example 2</vt:lpstr>
      <vt:lpstr>Example 3</vt:lpstr>
      <vt:lpstr>Example 3</vt:lpstr>
      <vt:lpstr>Post-Bronchodilator vs Bronchodilator Response</vt:lpstr>
      <vt:lpstr>Example 4</vt:lpstr>
      <vt:lpstr>Example 4</vt:lpstr>
      <vt:lpstr>PowerPoint Presentation</vt:lpstr>
      <vt:lpstr>Summary (Part 1) </vt:lpstr>
      <vt:lpstr>What’s the weakest link?</vt:lpstr>
      <vt:lpstr>Implication: impaired lung function doesn’t always cause dyspnea (on exertion) </vt:lpstr>
      <vt:lpstr>COPD: chronic bronchitis or emphysema</vt:lpstr>
      <vt:lpstr>COPD: chronic bronchitis or emphysema</vt:lpstr>
      <vt:lpstr>Scenario 1: </vt:lpstr>
      <vt:lpstr>Scenario 1: </vt:lpstr>
      <vt:lpstr>Scenario 1: 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Brian Locke</dc:creator>
  <cp:lastModifiedBy>Brian Locke</cp:lastModifiedBy>
  <cp:revision>6</cp:revision>
  <dcterms:created xsi:type="dcterms:W3CDTF">2025-03-31T13:57:55Z</dcterms:created>
  <dcterms:modified xsi:type="dcterms:W3CDTF">2025-03-31T16:40:10Z</dcterms:modified>
</cp:coreProperties>
</file>

<file path=docProps/thumbnail.jpeg>
</file>